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551" r:id="rId5"/>
    <p:sldId id="522" r:id="rId6"/>
    <p:sldId id="546" r:id="rId7"/>
    <p:sldId id="523" r:id="rId8"/>
    <p:sldId id="552" r:id="rId9"/>
    <p:sldId id="526" r:id="rId10"/>
    <p:sldId id="550" r:id="rId11"/>
    <p:sldId id="524" r:id="rId12"/>
    <p:sldId id="555" r:id="rId13"/>
    <p:sldId id="525" r:id="rId14"/>
    <p:sldId id="527" r:id="rId15"/>
    <p:sldId id="528" r:id="rId16"/>
    <p:sldId id="554" r:id="rId17"/>
    <p:sldId id="529" r:id="rId18"/>
    <p:sldId id="530" r:id="rId19"/>
    <p:sldId id="531" r:id="rId20"/>
    <p:sldId id="556" r:id="rId21"/>
    <p:sldId id="557" r:id="rId22"/>
    <p:sldId id="558" r:id="rId23"/>
    <p:sldId id="541" r:id="rId24"/>
    <p:sldId id="559" r:id="rId25"/>
    <p:sldId id="560" r:id="rId26"/>
    <p:sldId id="543" r:id="rId27"/>
    <p:sldId id="544" r:id="rId28"/>
    <p:sldId id="547" r:id="rId29"/>
    <p:sldId id="549" r:id="rId30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2EC4F-CAC2-E0FF-BD8C-1973AF283C2E}" v="17" dt="2021-10-22T10:39:55.974"/>
    <p1510:client id="{8FE637C7-BC94-EEB9-A06C-24BBA2851E83}" v="253" dt="2021-10-22T13:05:37.477"/>
    <p1510:client id="{9B9E0438-0997-96D3-5089-D45A8757523A}" v="2" dt="2021-10-22T10:47:36.115"/>
    <p1510:client id="{9FFE5D47-014B-E245-BEEC-BBCF3DCB6847}" v="1" dt="2021-08-20T08:16:56.263"/>
    <p1510:client id="{EB9870B8-1E39-B330-09D2-0AD15AAD8BD3}" v="44" dt="2021-08-23T07:54:42.246"/>
    <p1510:client id="{F24CEBDD-12FD-2E4F-D844-73FEEE107BF7}" v="1328" dt="2021-10-23T09:52:12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9" autoAdjust="0"/>
    <p:restoredTop sz="80282" autoAdjust="0"/>
  </p:normalViewPr>
  <p:slideViewPr>
    <p:cSldViewPr snapToGrid="0" snapToObjects="1" showGuides="1">
      <p:cViewPr>
        <p:scale>
          <a:sx n="117" d="100"/>
          <a:sy n="117" d="100"/>
        </p:scale>
        <p:origin x="128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23/10/2021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23/10/2021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220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064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fonts.google.com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29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fonts.google.com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606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88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08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9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23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dirty="0" err="1"/>
              <a:t>lepší</a:t>
            </a:r>
            <a:r>
              <a:rPr lang="en-IE" sz="2400" dirty="0"/>
              <a:t> </a:t>
            </a:r>
            <a:r>
              <a:rPr lang="en-IE" sz="2400" dirty="0" err="1"/>
              <a:t>zadávání</a:t>
            </a:r>
            <a:r>
              <a:rPr lang="en-IE" sz="2400" dirty="0"/>
              <a:t> </a:t>
            </a:r>
            <a:r>
              <a:rPr lang="en-IE" sz="2400" dirty="0" err="1"/>
              <a:t>práce</a:t>
            </a:r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r>
              <a:rPr lang="en-IE" sz="2400" dirty="0" err="1"/>
              <a:t>href</a:t>
            </a:r>
            <a:r>
              <a:rPr lang="en-IE" sz="2400" dirty="0"/>
              <a:t>=. </a:t>
            </a:r>
            <a:r>
              <a:rPr lang="en-IE" sz="2400" dirty="0" err="1"/>
              <a:t>adresa</a:t>
            </a:r>
            <a:r>
              <a:rPr lang="en-IE" sz="2400" dirty="0"/>
              <a:t>, cesta k CSS </a:t>
            </a:r>
            <a:r>
              <a:rPr lang="en-IE" sz="2400" dirty="0" err="1"/>
              <a:t>souboru</a:t>
            </a:r>
            <a:endParaRPr lang="en-IE" sz="2400" dirty="0"/>
          </a:p>
          <a:p>
            <a:r>
              <a:rPr lang="en-IE" sz="2400" dirty="0"/>
              <a:t>type = </a:t>
            </a:r>
            <a:r>
              <a:rPr lang="en-IE" sz="2400" dirty="0" err="1"/>
              <a:t>typ</a:t>
            </a:r>
            <a:r>
              <a:rPr lang="en-IE" sz="2400" dirty="0"/>
              <a:t> </a:t>
            </a:r>
            <a:r>
              <a:rPr lang="en-IE" sz="2400" dirty="0" err="1"/>
              <a:t>dokumentu</a:t>
            </a:r>
            <a:br>
              <a:rPr lang="en-IE" sz="2400" dirty="0"/>
            </a:br>
            <a:r>
              <a:rPr lang="en-IE" sz="2400" dirty="0" err="1"/>
              <a:t>rel</a:t>
            </a:r>
            <a:r>
              <a:rPr lang="en-IE" sz="2400" dirty="0"/>
              <a:t> = vztah </a:t>
            </a:r>
            <a:r>
              <a:rPr lang="en-IE" sz="2400" dirty="0" err="1"/>
              <a:t>mezi</a:t>
            </a:r>
            <a:r>
              <a:rPr lang="en-IE" sz="2400" dirty="0"/>
              <a:t> html a </a:t>
            </a:r>
            <a:r>
              <a:rPr lang="en-IE" sz="2400" dirty="0" err="1"/>
              <a:t>css</a:t>
            </a:r>
            <a:r>
              <a:rPr lang="en-IE" sz="2400" dirty="0"/>
              <a:t> </a:t>
            </a:r>
            <a:r>
              <a:rPr lang="en-IE" sz="2400" dirty="0" err="1"/>
              <a:t>dokumentem</a:t>
            </a:r>
            <a:endParaRPr lang="en-IE" sz="2400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5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Not have more than 5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colours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#ff0000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#FF9B94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rgba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(0, 0, 255, 0.5);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5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/</a:t>
            </a:r>
            <a:r>
              <a:rPr lang="cs-CZ" dirty="0"/>
              <a:t>https://</a:t>
            </a:r>
            <a:r>
              <a:rPr lang="cs-CZ" dirty="0" err="1"/>
              <a:t>cssgenerator.org</a:t>
            </a:r>
            <a:r>
              <a:rPr lang="cs-CZ" dirty="0"/>
              <a:t>/</a:t>
            </a:r>
            <a:r>
              <a:rPr lang="cs-CZ" dirty="0" err="1"/>
              <a:t>rgba</a:t>
            </a:r>
            <a:r>
              <a:rPr lang="cs-CZ" dirty="0"/>
              <a:t>-and-</a:t>
            </a:r>
            <a:r>
              <a:rPr lang="cs-CZ" dirty="0" err="1"/>
              <a:t>hex</a:t>
            </a:r>
            <a:r>
              <a:rPr lang="cs-CZ" dirty="0"/>
              <a:t>-</a:t>
            </a:r>
            <a:r>
              <a:rPr lang="cs-CZ" dirty="0" err="1"/>
              <a:t>color-generator.html</a:t>
            </a:r>
            <a:endParaRPr lang="cs-CZ" dirty="0"/>
          </a:p>
          <a:p>
            <a:endParaRPr lang="cs-CZ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Each parameter (red, green, and blue) defines the intensity of the color between 0 and 255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In CSS, a color can be specified using a hexadecimal value in the form: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</a:t>
            </a:r>
            <a:r>
              <a:rPr lang="en-US" sz="1200" b="1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rrggbb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Where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(red), gg (green) and bb (blue) are hexadecimal values between 00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(same as decimal 0-255).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90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17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4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389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23 October 2021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23 October 2021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23 October 2021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23 October 2021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23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23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23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23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23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23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23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23 October 2021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zhurudolu.cz/prirucka/css-flexbox" TargetMode="Externa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.adobe.com/create/color-wheel" TargetMode="External"/><Relationship Id="rId3" Type="http://schemas.openxmlformats.org/officeDocument/2006/relationships/hyperlink" Target="https://www.photopea.com/" TargetMode="External"/><Relationship Id="rId7" Type="http://schemas.openxmlformats.org/officeDocument/2006/relationships/hyperlink" Target="https://colorpalettes.ne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www.canva.com/colors/color-palette-generator/" TargetMode="External"/><Relationship Id="rId5" Type="http://schemas.openxmlformats.org/officeDocument/2006/relationships/hyperlink" Target="https://www.colorzilla.com/" TargetMode="External"/><Relationship Id="rId10" Type="http://schemas.openxmlformats.org/officeDocument/2006/relationships/hyperlink" Target="https://www.flaticon.com/" TargetMode="External"/><Relationship Id="rId4" Type="http://schemas.openxmlformats.org/officeDocument/2006/relationships/hyperlink" Target="https://pixabay.com/" TargetMode="External"/><Relationship Id="rId9" Type="http://schemas.openxmlformats.org/officeDocument/2006/relationships/hyperlink" Target="https://www.jpegmin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9C5D-373B-4D89-83E9-6652FA5F1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Cascade</a:t>
            </a:r>
            <a:r>
              <a:rPr lang="cs-CZ" dirty="0"/>
              <a:t> Style </a:t>
            </a:r>
            <a:r>
              <a:rPr lang="cs-CZ" dirty="0" err="1"/>
              <a:t>Sheet</a:t>
            </a:r>
            <a:r>
              <a:rPr lang="cs-CZ" dirty="0"/>
              <a:t> = CSS</a:t>
            </a:r>
            <a:br>
              <a:rPr lang="cs-CZ" dirty="0"/>
            </a:br>
            <a:endParaRPr lang="en-US" b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6452E-A631-43EA-B4BD-84B55D274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53" y="3858153"/>
            <a:ext cx="2369229" cy="975606"/>
          </a:xfrm>
        </p:spPr>
        <p:txBody>
          <a:bodyPr/>
          <a:lstStyle/>
          <a:p>
            <a:r>
              <a:rPr lang="en-US" dirty="0">
                <a:latin typeface="Vodafone Rg"/>
              </a:rPr>
              <a:t>Created by Adela </a:t>
            </a:r>
            <a:r>
              <a:rPr lang="en-US" dirty="0" err="1">
                <a:latin typeface="Vodafone Rg"/>
              </a:rPr>
              <a:t>Spirkova</a:t>
            </a:r>
            <a:r>
              <a:rPr lang="en-US" dirty="0">
                <a:latin typeface="Vodafone Rg"/>
              </a:rPr>
              <a:t> </a:t>
            </a:r>
            <a:endParaRPr lang="en-US"/>
          </a:p>
          <a:p>
            <a:r>
              <a:rPr lang="en-US" dirty="0">
                <a:latin typeface="Vodafone Rg"/>
              </a:rPr>
              <a:t>13 July 2020 </a:t>
            </a:r>
            <a:endParaRPr lang="en-US" dirty="0"/>
          </a:p>
          <a:p>
            <a:r>
              <a:rPr lang="en-US" dirty="0">
                <a:latin typeface="Vodafone Rg"/>
              </a:rPr>
              <a:t>Revised in 2021 for CLG Online</a:t>
            </a:r>
          </a:p>
        </p:txBody>
      </p:sp>
    </p:spTree>
    <p:extLst>
      <p:ext uri="{BB962C8B-B14F-4D97-AF65-F5344CB8AC3E}">
        <p14:creationId xmlns:p14="http://schemas.microsoft.com/office/powerpoint/2010/main" val="339962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BOX Model – Chrome </a:t>
            </a:r>
            <a:r>
              <a:rPr lang="cs-CZ" dirty="0" err="1"/>
              <a:t>dev</a:t>
            </a:r>
            <a:r>
              <a:rPr lang="cs-CZ" dirty="0"/>
              <a:t>. </a:t>
            </a:r>
            <a:r>
              <a:rPr lang="cs-CZ" dirty="0" err="1"/>
              <a:t>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270584" y="1018780"/>
            <a:ext cx="3082339" cy="39703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b="1" err="1"/>
              <a:t>Position</a:t>
            </a:r>
            <a:endParaRPr lang="cs-CZ" b="1"/>
          </a:p>
          <a:p>
            <a:r>
              <a:rPr lang="cs-CZ" dirty="0"/>
              <a:t> - </a:t>
            </a:r>
            <a:r>
              <a:rPr lang="cs-CZ" err="1"/>
              <a:t>pozicování</a:t>
            </a:r>
            <a:r>
              <a:rPr lang="cs-CZ"/>
              <a:t> elementu</a:t>
            </a:r>
          </a:p>
          <a:p>
            <a:r>
              <a:rPr lang="cs-CZ" b="1" err="1"/>
              <a:t>Margin</a:t>
            </a:r>
            <a:endParaRPr lang="cs-CZ" b="1"/>
          </a:p>
          <a:p>
            <a:pPr marL="285750" indent="-285750">
              <a:buFontTx/>
              <a:buChar char="-"/>
            </a:pPr>
            <a:r>
              <a:rPr lang="cs-CZ"/>
              <a:t>vnější okraj</a:t>
            </a:r>
          </a:p>
          <a:p>
            <a:r>
              <a:rPr lang="cs-CZ" b="1" err="1"/>
              <a:t>Border</a:t>
            </a:r>
            <a:endParaRPr lang="cs-CZ" b="1"/>
          </a:p>
          <a:p>
            <a:pPr marL="285750" indent="-285750">
              <a:buFontTx/>
              <a:buChar char="-"/>
            </a:pPr>
            <a:r>
              <a:rPr lang="cs-CZ" dirty="0"/>
              <a:t>ohraničení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err="1"/>
              <a:t>Padding</a:t>
            </a:r>
            <a:endParaRPr lang="cs-CZ" b="1"/>
          </a:p>
          <a:p>
            <a:pPr marL="285750" indent="-285750">
              <a:buFontTx/>
              <a:buChar char="-"/>
            </a:pPr>
            <a:r>
              <a:rPr lang="cs-CZ"/>
              <a:t>vnitřní okraj</a:t>
            </a:r>
          </a:p>
          <a:p>
            <a:r>
              <a:rPr lang="cs-CZ" b="1" dirty="0"/>
              <a:t>Obsah</a:t>
            </a:r>
            <a:r>
              <a:rPr lang="cs-CZ" dirty="0"/>
              <a:t> </a:t>
            </a:r>
          </a:p>
          <a:p>
            <a:pPr marL="285750" indent="-285750">
              <a:buFontTx/>
              <a:buChar char="-"/>
            </a:pPr>
            <a:r>
              <a:rPr lang="cs-CZ" dirty="0"/>
              <a:t> modrý vnitřek</a:t>
            </a:r>
          </a:p>
          <a:p>
            <a:endParaRPr lang="cs-CZ" dirty="0">
              <a:ea typeface="+mn-lt"/>
              <a:cs typeface="+mn-lt"/>
            </a:endParaRPr>
          </a:p>
          <a:p>
            <a:r>
              <a:rPr lang="cs-CZ" b="1"/>
              <a:t>Pain relief:</a:t>
            </a:r>
            <a:endParaRPr lang="cs-CZ" b="1" dirty="0"/>
          </a:p>
          <a:p>
            <a:r>
              <a:rPr lang="cs-CZ">
                <a:ea typeface="+mn-lt"/>
                <a:cs typeface="+mn-lt"/>
              </a:rPr>
              <a:t>box-sizing: border-box;</a:t>
            </a:r>
            <a:endParaRPr lang="cs-C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073F1-83FE-B84C-9802-10FF63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8" y="1716866"/>
            <a:ext cx="3520301" cy="28088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0FA37-EE93-455E-A1B6-29032B6F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77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2841625" cy="829733"/>
          </a:xfrm>
        </p:spPr>
        <p:txBody>
          <a:bodyPr/>
          <a:lstStyle/>
          <a:p>
            <a:r>
              <a:rPr lang="cs-CZ" dirty="0"/>
              <a:t>Jednotky velikosti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195E98-EE76-294B-82F5-3576D6A54D70}"/>
              </a:ext>
            </a:extLst>
          </p:cNvPr>
          <p:cNvSpPr txBox="1">
            <a:spLocks/>
          </p:cNvSpPr>
          <p:nvPr/>
        </p:nvSpPr>
        <p:spPr>
          <a:xfrm>
            <a:off x="67022" y="420550"/>
            <a:ext cx="3178938" cy="490112"/>
          </a:xfrm>
          <a:prstGeom prst="rect">
            <a:avLst/>
          </a:prstGeom>
        </p:spPr>
        <p:txBody>
          <a:bodyPr/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cs-CZ" sz="2000" dirty="0">
                <a:solidFill>
                  <a:schemeClr val="bg1"/>
                </a:solidFill>
              </a:rPr>
              <a:t>Absolutní – </a:t>
            </a:r>
            <a:r>
              <a:rPr lang="cs-CZ" sz="2000" dirty="0" err="1">
                <a:solidFill>
                  <a:schemeClr val="bg1"/>
                </a:solidFill>
              </a:rPr>
              <a:t>neškálují</a:t>
            </a: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B828C-2CB0-D343-BA2B-CD85B0AAF666}"/>
              </a:ext>
            </a:extLst>
          </p:cNvPr>
          <p:cNvSpPr txBox="1"/>
          <p:nvPr/>
        </p:nvSpPr>
        <p:spPr>
          <a:xfrm>
            <a:off x="67022" y="2334371"/>
            <a:ext cx="2560686" cy="409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43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>
                <a:solidFill>
                  <a:schemeClr val="bg1"/>
                </a:solidFill>
                <a:latin typeface="Vodafone Rg" pitchFamily="34" charset="0"/>
              </a:defRPr>
            </a:lvl1pPr>
            <a:lvl2pPr marL="347663" indent="-147638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2pPr>
            <a:lvl3pPr marL="385763" indent="14605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3pPr>
            <a:lvl4pPr marL="717550" indent="-150813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/>
            </a:lvl4pPr>
            <a:lvl5pPr marL="914400" indent="-161925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baseline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cs-CZ" dirty="0"/>
              <a:t>Relativní – </a:t>
            </a:r>
            <a:r>
              <a:rPr lang="cs-CZ" dirty="0" err="1"/>
              <a:t>škálují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245DFA-A302-B14E-AFD1-85DBE17BA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857251"/>
              </p:ext>
            </p:extLst>
          </p:nvPr>
        </p:nvGraphicFramePr>
        <p:xfrm>
          <a:off x="269251" y="815987"/>
          <a:ext cx="1663721" cy="12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b="0" dirty="0">
                          <a:solidFill>
                            <a:schemeClr val="bg1"/>
                          </a:solidFill>
                          <a:latin typeface="Vodafone Rg"/>
                        </a:rPr>
                        <a:t>cm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="0" dirty="0" err="1">
                          <a:solidFill>
                            <a:schemeClr val="bg1"/>
                          </a:solidFill>
                          <a:latin typeface="Vodafone Rg"/>
                        </a:rPr>
                        <a:t>centimetry</a:t>
                      </a:r>
                      <a:endParaRPr lang="en-GB" sz="1400" b="0" dirty="0">
                        <a:solidFill>
                          <a:schemeClr val="bg1"/>
                        </a:solidFill>
                        <a:latin typeface="Vodafone Rg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mm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milimetry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b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in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="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palce</a:t>
                      </a:r>
                      <a:endParaRPr lang="en-GB" sz="1400" b="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Vodafone Rg"/>
                        </a:rPr>
                        <a:t>px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="1" baseline="0" dirty="0">
                          <a:solidFill>
                            <a:schemeClr val="bg1"/>
                          </a:solidFill>
                          <a:latin typeface="Vodafone Rg"/>
                        </a:rPr>
                        <a:t>pixel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FF0DFEE4-8B25-3F46-BB88-E802562F2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594572"/>
              </p:ext>
            </p:extLst>
          </p:nvPr>
        </p:nvGraphicFramePr>
        <p:xfrm>
          <a:off x="235680" y="2743437"/>
          <a:ext cx="4543026" cy="2046540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{5C22544A-7EE6-4342-B048-85BDC9FD1C3A}</a:tableStyleId>
              </a:tblPr>
              <a:tblGrid>
                <a:gridCol w="60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1" dirty="0" err="1">
                          <a:solidFill>
                            <a:schemeClr val="bg1"/>
                          </a:solidFill>
                          <a:effectLst/>
                        </a:rPr>
                        <a:t>em</a:t>
                      </a:r>
                      <a:endParaRPr lang="cs-CZ" sz="13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1" dirty="0">
                          <a:solidFill>
                            <a:schemeClr val="bg1"/>
                          </a:solidFill>
                          <a:effectLst/>
                        </a:rPr>
                        <a:t>Relativní k velikosti písma</a:t>
                      </a:r>
                      <a:endParaRPr lang="en-US" sz="13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1" dirty="0" err="1">
                          <a:solidFill>
                            <a:schemeClr val="bg1"/>
                          </a:solidFill>
                          <a:effectLst/>
                        </a:rPr>
                        <a:t>vw</a:t>
                      </a:r>
                      <a:endParaRPr lang="cs-CZ" sz="13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1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b="1" dirty="0">
                          <a:solidFill>
                            <a:schemeClr val="bg1"/>
                          </a:solidFill>
                          <a:effectLst/>
                        </a:rPr>
                        <a:t>šíře obrazovky</a:t>
                      </a:r>
                      <a:endParaRPr lang="en-US" sz="13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78336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bg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 předkovi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03827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69295" y="423554"/>
            <a:ext cx="3065489" cy="3702571"/>
          </a:xfrm>
        </p:spPr>
        <p:txBody>
          <a:bodyPr/>
          <a:lstStyle/>
          <a:p>
            <a:r>
              <a:rPr lang="en-GB" sz="231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41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205" y="98774"/>
            <a:ext cx="5490670" cy="1050384"/>
          </a:xfrm>
        </p:spPr>
        <p:txBody>
          <a:bodyPr/>
          <a:lstStyle/>
          <a:p>
            <a:r>
              <a:rPr lang="cs-CZ" dirty="0"/>
              <a:t>Oddělovač obsahu - 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90636" y="26679"/>
            <a:ext cx="4419599" cy="3285065"/>
          </a:xfrm>
        </p:spPr>
        <p:txBody>
          <a:bodyPr/>
          <a:lstStyle/>
          <a:p>
            <a:r>
              <a:rPr lang="en-GB" dirty="0">
                <a:latin typeface="Vodafone Rg"/>
              </a:rPr>
              <a:t>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134021" y="945111"/>
            <a:ext cx="4838632" cy="120032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&lt;div&gt; nám slouží k logickému oddělení částí webu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Menu</a:t>
            </a:r>
            <a:endParaRPr lang="cs-CZ" dirty="0">
              <a:solidFill>
                <a:srgbClr val="333333"/>
              </a:solidFill>
              <a:ea typeface="Consolas"/>
              <a:cs typeface="Consolas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Galerie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</a:rPr>
              <a:t>Patička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5" name="Google Shape;670;p99">
            <a:extLst>
              <a:ext uri="{FF2B5EF4-FFF2-40B4-BE49-F238E27FC236}">
                <a16:creationId xmlns:a16="http://schemas.microsoft.com/office/drawing/2014/main" id="{E8292996-3D96-BC45-B6EB-8BE3621ED6EC}"/>
              </a:ext>
            </a:extLst>
          </p:cNvPr>
          <p:cNvSpPr txBox="1"/>
          <p:nvPr/>
        </p:nvSpPr>
        <p:spPr>
          <a:xfrm>
            <a:off x="3566530" y="249308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1BB92-CF29-2243-83C4-1EF62A9D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84" y="1582189"/>
            <a:ext cx="3581400" cy="2616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2175DFF-186B-234C-B1A6-4848E54B73F9}"/>
              </a:ext>
            </a:extLst>
          </p:cNvPr>
          <p:cNvGrpSpPr/>
          <p:nvPr/>
        </p:nvGrpSpPr>
        <p:grpSpPr>
          <a:xfrm>
            <a:off x="1721130" y="3834328"/>
            <a:ext cx="3370571" cy="984766"/>
            <a:chOff x="431452" y="3882417"/>
            <a:chExt cx="3370571" cy="984766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5138E2AD-7695-5C46-BAD3-7AE2BAFEB7D0}"/>
                </a:ext>
              </a:extLst>
            </p:cNvPr>
            <p:cNvSpPr/>
            <p:nvPr/>
          </p:nvSpPr>
          <p:spPr>
            <a:xfrm>
              <a:off x="431452" y="3882417"/>
              <a:ext cx="3370571" cy="984766"/>
            </a:xfrm>
            <a:prstGeom prst="wedgeRoundRectCallout">
              <a:avLst>
                <a:gd name="adj1" fmla="val -38919"/>
                <a:gd name="adj2" fmla="val 77137"/>
                <a:gd name="adj3" fmla="val 16667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D05409-26BF-CA4A-8C58-228A74823C9B}"/>
                </a:ext>
              </a:extLst>
            </p:cNvPr>
            <p:cNvSpPr txBox="1"/>
            <p:nvPr/>
          </p:nvSpPr>
          <p:spPr>
            <a:xfrm flipH="1">
              <a:off x="636789" y="4239121"/>
              <a:ext cx="3010979" cy="338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cs-CZ" sz="1600" dirty="0">
                  <a:solidFill>
                    <a:schemeClr val="bg1"/>
                  </a:solidFill>
                </a:rPr>
                <a:t>„Je dobré oddělovat logické části“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8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>
                <a:latin typeface="Vodafone Rg"/>
              </a:rPr>
              <a:t>3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Elementy a jejich velikosti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/css-03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Pomocí CSS změnte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šířku 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obrázku na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300px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Pomocí CSS přidejte obrázku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padding 5px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687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77304" y="548777"/>
            <a:ext cx="3065489" cy="3702571"/>
          </a:xfrm>
        </p:spPr>
        <p:txBody>
          <a:bodyPr/>
          <a:lstStyle/>
          <a:p>
            <a:r>
              <a:rPr lang="en-GB" sz="23100">
                <a:latin typeface="Vodafone Rg"/>
              </a:rPr>
              <a:t>4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4251261" cy="948216"/>
          </a:xfrm>
        </p:spPr>
        <p:txBody>
          <a:bodyPr/>
          <a:lstStyle/>
          <a:p>
            <a:r>
              <a:rPr lang="cs-CZ" dirty="0"/>
              <a:t>Anatomie </a:t>
            </a:r>
            <a:r>
              <a:rPr lang="en-GB" dirty="0"/>
              <a:t>CSS </a:t>
            </a:r>
            <a:r>
              <a:rPr lang="cs-CZ" dirty="0"/>
              <a:t>pravidla</a:t>
            </a:r>
          </a:p>
        </p:txBody>
      </p:sp>
    </p:spTree>
    <p:extLst>
      <p:ext uri="{BB962C8B-B14F-4D97-AF65-F5344CB8AC3E}">
        <p14:creationId xmlns:p14="http://schemas.microsoft.com/office/powerpoint/2010/main" val="29268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152380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chemeClr val="tx1"/>
                </a:solidFill>
              </a:rPr>
              <a:pPr/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924360" y="4712099"/>
            <a:ext cx="2133600" cy="238889"/>
          </a:xfrm>
        </p:spPr>
        <p:txBody>
          <a:bodyPr/>
          <a:lstStyle/>
          <a:p>
            <a:fld id="{74C654BC-473E-4FB9-99DD-FCB475D624B7}" type="datetime3">
              <a:rPr lang="en-US" smtClean="0">
                <a:solidFill>
                  <a:schemeClr val="tx1"/>
                </a:solidFill>
              </a:rPr>
              <a:t>23 October 2021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Google Shape;712;p103">
            <a:extLst>
              <a:ext uri="{FF2B5EF4-FFF2-40B4-BE49-F238E27FC236}">
                <a16:creationId xmlns:a16="http://schemas.microsoft.com/office/drawing/2014/main" id="{910237B2-DEE5-034C-96DB-985C286D8FAA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75054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Google Shape;713;p103">
            <a:extLst>
              <a:ext uri="{FF2B5EF4-FFF2-40B4-BE49-F238E27FC236}">
                <a16:creationId xmlns:a16="http://schemas.microsoft.com/office/drawing/2014/main" id="{F12BA4C3-BDA1-FB43-A2D8-FBB7B8CF643C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714;p103">
            <a:extLst>
              <a:ext uri="{FF2B5EF4-FFF2-40B4-BE49-F238E27FC236}">
                <a16:creationId xmlns:a16="http://schemas.microsoft.com/office/drawing/2014/main" id="{E7378B0B-A1E1-C347-BF5D-66E89CB47866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15;p103">
            <a:extLst>
              <a:ext uri="{FF2B5EF4-FFF2-40B4-BE49-F238E27FC236}">
                <a16:creationId xmlns:a16="http://schemas.microsoft.com/office/drawing/2014/main" id="{122503AF-BEB3-C045-BC64-EDD32F540030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716;p103">
            <a:extLst>
              <a:ext uri="{FF2B5EF4-FFF2-40B4-BE49-F238E27FC236}">
                <a16:creationId xmlns:a16="http://schemas.microsoft.com/office/drawing/2014/main" id="{2E997832-9508-4C4B-A252-E5D19B5E8438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17;p103">
            <a:extLst>
              <a:ext uri="{FF2B5EF4-FFF2-40B4-BE49-F238E27FC236}">
                <a16:creationId xmlns:a16="http://schemas.microsoft.com/office/drawing/2014/main" id="{177124FF-E6AD-9944-B514-40A5EDCEA30D}"/>
              </a:ext>
            </a:extLst>
          </p:cNvPr>
          <p:cNvSpPr txBox="1"/>
          <p:nvPr/>
        </p:nvSpPr>
        <p:spPr>
          <a:xfrm>
            <a:off x="281207" y="326778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18;p103">
            <a:extLst>
              <a:ext uri="{FF2B5EF4-FFF2-40B4-BE49-F238E27FC236}">
                <a16:creationId xmlns:a16="http://schemas.microsoft.com/office/drawing/2014/main" id="{59725BDF-E2F7-7940-9411-B82218084AD5}"/>
              </a:ext>
            </a:extLst>
          </p:cNvPr>
          <p:cNvSpPr txBox="1"/>
          <p:nvPr/>
        </p:nvSpPr>
        <p:spPr>
          <a:xfrm>
            <a:off x="6977668" y="4355482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Jak to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Google Shape;719;p103">
            <a:extLst>
              <a:ext uri="{FF2B5EF4-FFF2-40B4-BE49-F238E27FC236}">
                <a16:creationId xmlns:a16="http://schemas.microsoft.com/office/drawing/2014/main" id="{CBB34781-3C23-3648-BFD9-1AB6BB6DAF55}"/>
              </a:ext>
            </a:extLst>
          </p:cNvPr>
          <p:cNvCxnSpPr>
            <a:cxnSpLocks/>
          </p:cNvCxnSpPr>
          <p:nvPr/>
        </p:nvCxnSpPr>
        <p:spPr>
          <a:xfrm flipV="1">
            <a:off x="1795064" y="3291371"/>
            <a:ext cx="1429504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720;p103">
            <a:extLst>
              <a:ext uri="{FF2B5EF4-FFF2-40B4-BE49-F238E27FC236}">
                <a16:creationId xmlns:a16="http://schemas.microsoft.com/office/drawing/2014/main" id="{A33135E1-B170-BB40-9303-02BA732868E1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22;p103">
            <a:extLst>
              <a:ext uri="{FF2B5EF4-FFF2-40B4-BE49-F238E27FC236}">
                <a16:creationId xmlns:a16="http://schemas.microsoft.com/office/drawing/2014/main" id="{866BD250-4D4F-8243-8706-3686282D3E13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723;p103">
            <a:extLst>
              <a:ext uri="{FF2B5EF4-FFF2-40B4-BE49-F238E27FC236}">
                <a16:creationId xmlns:a16="http://schemas.microsoft.com/office/drawing/2014/main" id="{99A332F9-6ED4-BC49-ABFB-D1F1ED305AF9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 dirty="0">
                <a:latin typeface="Arial"/>
                <a:ea typeface="Arial"/>
                <a:cs typeface="Arial"/>
                <a:sym typeface="Arial"/>
              </a:rPr>
              <a:t>Středník !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5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/>
              <a:t>4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3447972" cy="829733"/>
          </a:xfrm>
        </p:spPr>
        <p:txBody>
          <a:bodyPr/>
          <a:lstStyle/>
          <a:p>
            <a:r>
              <a:rPr lang="cs-CZ">
                <a:latin typeface="Arial"/>
                <a:ea typeface="Arial"/>
                <a:cs typeface="Arial"/>
                <a:sym typeface="Arial"/>
              </a:rPr>
              <a:t>Ukázka </a:t>
            </a:r>
            <a:r>
              <a:rPr lang="en-GB">
                <a:latin typeface="Vodafone Rg"/>
                <a:ea typeface="Arial"/>
                <a:cs typeface="Arial"/>
                <a:sym typeface="Arial"/>
              </a:rPr>
              <a:t>CSS </a:t>
            </a:r>
            <a:r>
              <a:rPr lang="cs-CZ">
                <a:latin typeface="Arial"/>
                <a:ea typeface="Arial"/>
                <a:cs typeface="Arial"/>
                <a:sym typeface="Arial"/>
              </a:rPr>
              <a:t>pravidla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Vybírám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Color</a:t>
            </a:r>
            <a:r>
              <a:rPr lang="cs-CZ" dirty="0">
                <a:solidFill>
                  <a:schemeClr val="bg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Font-</a:t>
            </a:r>
            <a:r>
              <a:rPr lang="cs-CZ" dirty="0" err="1">
                <a:solidFill>
                  <a:schemeClr val="bg1"/>
                </a:solidFill>
              </a:rPr>
              <a:t>family</a:t>
            </a:r>
            <a:r>
              <a:rPr lang="cs-CZ" dirty="0">
                <a:solidFill>
                  <a:schemeClr val="bg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Margin</a:t>
            </a:r>
            <a:r>
              <a:rPr lang="cs-CZ" dirty="0">
                <a:solidFill>
                  <a:schemeClr val="bg1"/>
                </a:solidFill>
              </a:rPr>
              <a:t> – viz. Box model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 Fonts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508A4-AE38-4046-919E-77BB9B73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/>
              <a:t>4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4144923" cy="829733"/>
          </a:xfrm>
        </p:spPr>
        <p:txBody>
          <a:bodyPr/>
          <a:lstStyle/>
          <a:p>
            <a:r>
              <a:rPr lang="cs-CZ">
                <a:latin typeface="Arial"/>
                <a:cs typeface="Arial"/>
                <a:sym typeface="Arial"/>
              </a:rPr>
              <a:t>Výběr dle typu elementu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49228" y="893977"/>
            <a:ext cx="43803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Například selector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img </a:t>
            </a:r>
            <a:r>
              <a:rPr lang="cs-CZ" sz="1600">
                <a:solidFill>
                  <a:schemeClr val="bg1"/>
                </a:solidFill>
              </a:rPr>
              <a:t>vybere všechny tagy &lt;img&gt;, to jest obrázky na stránce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DF25C1F-0645-4F99-A517-7308C273B7BC}"/>
              </a:ext>
            </a:extLst>
          </p:cNvPr>
          <p:cNvSpPr txBox="1">
            <a:spLocks/>
          </p:cNvSpPr>
          <p:nvPr/>
        </p:nvSpPr>
        <p:spPr>
          <a:xfrm>
            <a:off x="408598" y="1477945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latin typeface="Arial"/>
                <a:cs typeface="Arial"/>
                <a:sym typeface="Arial"/>
              </a:rPr>
              <a:t>Výběr dle třídy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4C3BF-9250-4C1D-8D98-0651C9CE88F9}"/>
              </a:ext>
            </a:extLst>
          </p:cNvPr>
          <p:cNvSpPr txBox="1"/>
          <p:nvPr/>
        </p:nvSpPr>
        <p:spPr>
          <a:xfrm>
            <a:off x="277105" y="2148489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Například selector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.content</a:t>
            </a:r>
            <a:r>
              <a:rPr lang="cs-CZ" sz="1600">
                <a:solidFill>
                  <a:schemeClr val="bg1"/>
                </a:solidFill>
              </a:rPr>
              <a:t> vybere všechny elementy na stránce které mají atribut</a:t>
            </a:r>
            <a:r>
              <a:rPr lang="cs-CZ" sz="1600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class="content".</a:t>
            </a:r>
            <a:endParaRPr lang="cs-CZ" sz="1600">
              <a:solidFill>
                <a:schemeClr val="bg1"/>
              </a:solidFill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BD0353F-BB57-4783-8A6B-22A61070487F}"/>
              </a:ext>
            </a:extLst>
          </p:cNvPr>
          <p:cNvSpPr txBox="1">
            <a:spLocks/>
          </p:cNvSpPr>
          <p:nvPr/>
        </p:nvSpPr>
        <p:spPr>
          <a:xfrm>
            <a:off x="408597" y="2997298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latin typeface="Arial"/>
                <a:cs typeface="Arial"/>
                <a:sym typeface="Arial"/>
              </a:rPr>
              <a:t>Výběr dle ID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A87D2-32B7-4F86-B244-555C9E93A90D}"/>
              </a:ext>
            </a:extLst>
          </p:cNvPr>
          <p:cNvSpPr txBox="1"/>
          <p:nvPr/>
        </p:nvSpPr>
        <p:spPr>
          <a:xfrm>
            <a:off x="277104" y="3639965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Elementy mohou mít atribut id="footer" který jim dává jedinečnost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Vybíráme pomocí #footer.</a:t>
            </a: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B68F644-409A-4A98-BC3A-7FB70FCF4884}"/>
              </a:ext>
            </a:extLst>
          </p:cNvPr>
          <p:cNvSpPr txBox="1">
            <a:spLocks/>
          </p:cNvSpPr>
          <p:nvPr/>
        </p:nvSpPr>
        <p:spPr>
          <a:xfrm>
            <a:off x="213451" y="4230901"/>
            <a:ext cx="4144923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cs-CZ">
              <a:latin typeface="Arial"/>
              <a:cs typeface="Arial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09C15C1-CAD8-4C6B-9C6D-6E2694DADBDF}"/>
              </a:ext>
            </a:extLst>
          </p:cNvPr>
          <p:cNvSpPr/>
          <p:nvPr/>
        </p:nvSpPr>
        <p:spPr>
          <a:xfrm>
            <a:off x="4114800" y="2265425"/>
            <a:ext cx="914399" cy="612648"/>
          </a:xfrm>
          <a:prstGeom prst="wedgeRoundRectCallou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72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>
                <a:latin typeface="Vodafone Rg"/>
              </a:rPr>
              <a:t>4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3761600" cy="829733"/>
          </a:xfrm>
        </p:spPr>
        <p:txBody>
          <a:bodyPr/>
          <a:lstStyle/>
          <a:p>
            <a:r>
              <a:rPr lang="cs-CZ"/>
              <a:t>Anatomie </a:t>
            </a:r>
            <a:r>
              <a:rPr lang="en-GB">
                <a:latin typeface="Vodafone Rg"/>
              </a:rPr>
              <a:t>CSS </a:t>
            </a:r>
            <a:r>
              <a:rPr lang="cs-CZ"/>
              <a:t>pravidla</a:t>
            </a:r>
            <a:endParaRPr lang="en-US"/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/css-04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Přidejte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všem obrázkům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 property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border-radius: 15px;</a:t>
            </a:r>
            <a:endParaRPr lang="cs-CZ" sz="1200" b="1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Změnte barvu sekce s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id footer na black</a:t>
            </a:r>
            <a:r>
              <a:rPr lang="cs-CZ" sz="1200" dirty="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.</a:t>
            </a:r>
            <a:endParaRPr lang="cs-CZ" sz="1200" b="1" dirty="0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Změntě barvu sekce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třídy content na orange</a:t>
            </a:r>
            <a:r>
              <a:rPr lang="cs-CZ" sz="1200" dirty="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8185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77304" y="548777"/>
            <a:ext cx="3065489" cy="3702571"/>
          </a:xfrm>
        </p:spPr>
        <p:txBody>
          <a:bodyPr/>
          <a:lstStyle/>
          <a:p>
            <a:r>
              <a:rPr lang="en-GB" sz="23100"/>
              <a:t>5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4251261" cy="948216"/>
          </a:xfrm>
        </p:spPr>
        <p:txBody>
          <a:bodyPr/>
          <a:lstStyle/>
          <a:p>
            <a:r>
              <a:rPr lang="cs-CZ"/>
              <a:t>Mícháme selektory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6684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889397"/>
          </a:xfrm>
        </p:spPr>
        <p:txBody>
          <a:bodyPr/>
          <a:lstStyle/>
          <a:p>
            <a:r>
              <a:rPr lang="cs-CZ" dirty="0"/>
              <a:t>Co je to </a:t>
            </a:r>
            <a:r>
              <a:rPr lang="en-GB" dirty="0"/>
              <a:t>CSS?</a:t>
            </a:r>
            <a:br>
              <a:rPr lang="en-GB" dirty="0"/>
            </a:br>
            <a:br>
              <a:rPr lang="en-GB" dirty="0"/>
            </a:br>
            <a:r>
              <a:rPr lang="en-GB" sz="1800" b="0" dirty="0">
                <a:solidFill>
                  <a:srgbClr val="000000"/>
                </a:solidFill>
              </a:rPr>
              <a:t>CSS </a:t>
            </a:r>
            <a:r>
              <a:rPr lang="en-GB" sz="1800" b="0" dirty="0" err="1">
                <a:solidFill>
                  <a:srgbClr val="000000"/>
                </a:solidFill>
              </a:rPr>
              <a:t>říká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jaké</a:t>
            </a:r>
            <a:r>
              <a:rPr lang="en-GB" sz="1800" b="0" dirty="0">
                <a:solidFill>
                  <a:srgbClr val="000000"/>
                </a:solidFill>
              </a:rPr>
              <a:t> se </a:t>
            </a:r>
            <a:r>
              <a:rPr lang="en-GB" sz="1800" b="0" dirty="0" err="1">
                <a:solidFill>
                  <a:srgbClr val="000000"/>
                </a:solidFill>
              </a:rPr>
              <a:t>budou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zobrazovat</a:t>
            </a:r>
            <a:r>
              <a:rPr lang="en-GB" sz="1800" b="0" dirty="0">
                <a:solidFill>
                  <a:srgbClr val="000000"/>
                </a:solidFill>
              </a:rPr>
              <a:t>:</a:t>
            </a:r>
            <a:br>
              <a:rPr lang="en-GB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680B71-F0CD-41F6-B873-1C3447356555}" type="datetime3">
              <a:rPr lang="en-US" smtClean="0"/>
              <a:t>23 October 2021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 dirty="0"/>
              <a:t>„Za pomoci kombinace jednoduchých stylů lze vytvořit komplexní a krásné prezentace“</a:t>
            </a:r>
          </a:p>
        </p:txBody>
      </p:sp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5424AC-EB2F-479B-BB07-B5A03750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270510"/>
            <a:ext cx="2704129" cy="45643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86862" y="20249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B128-84CD-D846-9912-07FAA266DF6D}"/>
              </a:ext>
            </a:extLst>
          </p:cNvPr>
          <p:cNvSpPr txBox="1"/>
          <p:nvPr/>
        </p:nvSpPr>
        <p:spPr>
          <a:xfrm>
            <a:off x="4487573" y="90610"/>
            <a:ext cx="30128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/>
              <a:t>vybírám můj list dle id</a:t>
            </a:r>
            <a:endParaRPr lang="cs-C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177F9-E635-4E40-BA93-DB1D2EB94DBA}"/>
              </a:ext>
            </a:extLst>
          </p:cNvPr>
          <p:cNvSpPr txBox="1"/>
          <p:nvPr/>
        </p:nvSpPr>
        <p:spPr>
          <a:xfrm>
            <a:off x="4487795" y="1058203"/>
            <a:ext cx="396856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>
                <a:solidFill>
                  <a:schemeClr val="bg1"/>
                </a:solidFill>
              </a:rPr>
              <a:t>vybírám kočku z mého listu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340A3-36BF-DC4B-B557-7DC1AD4512B0}"/>
              </a:ext>
            </a:extLst>
          </p:cNvPr>
          <p:cNvSpPr txBox="1"/>
          <p:nvPr/>
        </p:nvSpPr>
        <p:spPr>
          <a:xfrm>
            <a:off x="4487573" y="2368364"/>
            <a:ext cx="42264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>
                <a:solidFill>
                  <a:schemeClr val="bg1"/>
                </a:solidFill>
              </a:rPr>
              <a:t>vybírám cokoliv s třídou 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5E3C5-704B-0B46-8759-D36C9B67C2C0}"/>
              </a:ext>
            </a:extLst>
          </p:cNvPr>
          <p:cNvSpPr txBox="1"/>
          <p:nvPr/>
        </p:nvSpPr>
        <p:spPr>
          <a:xfrm>
            <a:off x="4487573" y="3522147"/>
            <a:ext cx="422716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/>
              <a:t>Vybírám kočku a zároveň psa</a:t>
            </a:r>
            <a:endParaRPr lang="cs-CZ" dirty="0"/>
          </a:p>
        </p:txBody>
      </p:sp>
      <p:cxnSp>
        <p:nvCxnSpPr>
          <p:cNvPr id="27" name="Google Shape;720;p103">
            <a:extLst>
              <a:ext uri="{FF2B5EF4-FFF2-40B4-BE49-F238E27FC236}">
                <a16:creationId xmlns:a16="http://schemas.microsoft.com/office/drawing/2014/main" id="{CD3619E4-92D5-CE4C-BA3C-26EA8C398427}"/>
              </a:ext>
            </a:extLst>
          </p:cNvPr>
          <p:cNvCxnSpPr>
            <a:cxnSpLocks/>
          </p:cNvCxnSpPr>
          <p:nvPr/>
        </p:nvCxnSpPr>
        <p:spPr>
          <a:xfrm flipH="1">
            <a:off x="2861376" y="73338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720;p103">
            <a:extLst>
              <a:ext uri="{FF2B5EF4-FFF2-40B4-BE49-F238E27FC236}">
                <a16:creationId xmlns:a16="http://schemas.microsoft.com/office/drawing/2014/main" id="{A4C8009B-70F5-2F40-AFC7-9D0FE5BF6780}"/>
              </a:ext>
            </a:extLst>
          </p:cNvPr>
          <p:cNvCxnSpPr>
            <a:cxnSpLocks/>
          </p:cNvCxnSpPr>
          <p:nvPr/>
        </p:nvCxnSpPr>
        <p:spPr>
          <a:xfrm flipH="1">
            <a:off x="2919157" y="192154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720;p103">
            <a:extLst>
              <a:ext uri="{FF2B5EF4-FFF2-40B4-BE49-F238E27FC236}">
                <a16:creationId xmlns:a16="http://schemas.microsoft.com/office/drawing/2014/main" id="{1F133665-872F-834D-A86D-487C870B1523}"/>
              </a:ext>
            </a:extLst>
          </p:cNvPr>
          <p:cNvCxnSpPr>
            <a:cxnSpLocks/>
          </p:cNvCxnSpPr>
          <p:nvPr/>
        </p:nvCxnSpPr>
        <p:spPr>
          <a:xfrm flipH="1" flipV="1">
            <a:off x="2862751" y="314644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720;p103">
            <a:extLst>
              <a:ext uri="{FF2B5EF4-FFF2-40B4-BE49-F238E27FC236}">
                <a16:creationId xmlns:a16="http://schemas.microsoft.com/office/drawing/2014/main" id="{A6275C1B-4E71-EB42-9729-7EC10B17537C}"/>
              </a:ext>
            </a:extLst>
          </p:cNvPr>
          <p:cNvCxnSpPr>
            <a:cxnSpLocks/>
          </p:cNvCxnSpPr>
          <p:nvPr/>
        </p:nvCxnSpPr>
        <p:spPr>
          <a:xfrm flipH="1">
            <a:off x="2862752" y="436571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60AB356F-FAD6-4D37-8491-E72ED6B1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88" y="641985"/>
            <a:ext cx="1876425" cy="247650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8399EEB-255F-4BE2-B91C-B2F186D6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2909952"/>
            <a:ext cx="2743200" cy="40563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62F9DF1-ED90-4EC0-8025-3819D25E7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1673352"/>
            <a:ext cx="2743200" cy="42519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EC387CE-59AB-4366-8BDE-106DA1E0C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0" y="4262258"/>
            <a:ext cx="2743200" cy="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47BD-0049-487A-AD97-E96E6383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odafone Rg"/>
              </a:rPr>
              <a:t>Jak selektory míchat?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9AD8C-B845-4B56-92D9-62CF187D1D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028F-F57C-4823-AE6C-B6582D8964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DA4D9-CE26-4706-99C1-ED21EDACC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2077085" cy="2904023"/>
          </a:xfrm>
        </p:spPr>
        <p:txBody>
          <a:bodyPr/>
          <a:lstStyle/>
          <a:p>
            <a:r>
              <a:rPr lang="en-US">
                <a:latin typeface="Vodafone Rg"/>
              </a:rPr>
              <a:t>Pořadí</a:t>
            </a:r>
          </a:p>
          <a:p>
            <a:pPr marL="285750" indent="-285750">
              <a:buChar char="•"/>
            </a:pPr>
            <a:r>
              <a:rPr lang="en-US">
                <a:latin typeface="Vodafone Rg"/>
              </a:rPr>
              <a:t>Poslední zásah vítezí</a:t>
            </a:r>
          </a:p>
          <a:p>
            <a:pPr marL="285750" indent="-285750">
              <a:buChar char="•"/>
            </a:pPr>
            <a:r>
              <a:rPr lang="en-US">
                <a:latin typeface="Vodafone Rg"/>
              </a:rPr>
              <a:t>Přidáním </a:t>
            </a:r>
            <a:r>
              <a:rPr lang="en-US">
                <a:latin typeface="Source Sans Pro"/>
                <a:ea typeface="Source Sans Pro"/>
              </a:rPr>
              <a:t>!important</a:t>
            </a:r>
            <a:r>
              <a:rPr lang="en-US" dirty="0">
                <a:latin typeface="Vodafone Rg"/>
              </a:rPr>
              <a:t> </a:t>
            </a:r>
            <a:r>
              <a:rPr lang="en-US">
                <a:latin typeface="Vodafone Rg"/>
              </a:rPr>
              <a:t>můžete pořadí zkomplikovat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A34BA1-0977-406D-A691-CD81058BE3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6442" y="1572727"/>
            <a:ext cx="2138045" cy="2904023"/>
          </a:xfrm>
        </p:spPr>
        <p:txBody>
          <a:bodyPr/>
          <a:lstStyle/>
          <a:p>
            <a:r>
              <a:rPr lang="en-US">
                <a:latin typeface="Vodafone Rg"/>
              </a:rPr>
              <a:t>Dopad</a:t>
            </a:r>
          </a:p>
          <a:p>
            <a:pPr marL="285750" indent="-285750">
              <a:buChar char="•"/>
            </a:pPr>
            <a:r>
              <a:rPr lang="en-US">
                <a:latin typeface="Vodafone Rg"/>
              </a:rPr>
              <a:t>Zkuste cílit co nejpřesněji</a:t>
            </a:r>
            <a:endParaRPr lang="en-US" dirty="0"/>
          </a:p>
          <a:p>
            <a:pPr marL="285750" indent="-285750">
              <a:buChar char="•"/>
            </a:pPr>
            <a:r>
              <a:rPr lang="en-US">
                <a:latin typeface="Vodafone Rg"/>
              </a:rPr>
              <a:t>Myslete na kolegy a jejich styly</a:t>
            </a:r>
          </a:p>
          <a:p>
            <a:pPr marL="285750" indent="-285750">
              <a:buChar char="•"/>
            </a:pPr>
            <a:r>
              <a:rPr lang="en-US">
                <a:latin typeface="Vodafone Rg"/>
              </a:rPr>
              <a:t>Keep it simple</a:t>
            </a:r>
            <a:endParaRPr lang="en-US" dirty="0">
              <a:latin typeface="Vodafone Rg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9E54048-A6BA-43D8-8398-7F5AC4FEBCE0}"/>
              </a:ext>
            </a:extLst>
          </p:cNvPr>
          <p:cNvSpPr txBox="1">
            <a:spLocks/>
          </p:cNvSpPr>
          <p:nvPr/>
        </p:nvSpPr>
        <p:spPr>
          <a:xfrm>
            <a:off x="1839595" y="269707"/>
            <a:ext cx="6732905" cy="7018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accent1"/>
                </a:solidFill>
                <a:latin typeface="Vodafone Rg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Vodafone Rg"/>
                <a:hlinkClick r:id="rId2"/>
              </a:rPr>
              <a:t>https://www.w3schools.com/cssref/css_selectors.asp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3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>
                <a:latin typeface="Vodafone Rg"/>
              </a:rPr>
              <a:t>5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3761600" cy="829733"/>
          </a:xfrm>
        </p:spPr>
        <p:txBody>
          <a:bodyPr/>
          <a:lstStyle/>
          <a:p>
            <a:r>
              <a:rPr lang="cs-CZ"/>
              <a:t>Mícháme selektory</a:t>
            </a:r>
            <a:endParaRPr lang="en-US"/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48973" y="1252213"/>
            <a:ext cx="402013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/css-05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Nastavte elementu s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třídou kočka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 v listu id myList barvu na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blue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.</a:t>
            </a:r>
            <a:endParaRPr lang="cs-CZ" sz="1200" dirty="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,Sans-Serif"/>
              <a:buChar char="•"/>
            </a:pPr>
            <a:r>
              <a:rPr lang="cs-CZ" sz="1200">
                <a:solidFill>
                  <a:schemeClr val="bg1"/>
                </a:solidFill>
                <a:latin typeface="Source Sans Pro"/>
                <a:ea typeface="Source Sans Pro"/>
                <a:cs typeface="Open Sans"/>
              </a:rPr>
              <a:t>Nastavte elementu s 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Sans Pro"/>
                <a:cs typeface="Open Sans"/>
              </a:rPr>
              <a:t>třídou pes 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Sans Pro"/>
                <a:cs typeface="Open Sans"/>
              </a:rPr>
              <a:t>v listu id myList barvu na 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Sans Pro"/>
                <a:cs typeface="Open Sans"/>
              </a:rPr>
              <a:t>red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Sans Pro"/>
                <a:cs typeface="Open Sans"/>
              </a:rPr>
              <a:t>.</a:t>
            </a:r>
            <a:endParaRPr lang="cs-CZ" sz="12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Skryjte element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 s obsahem 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Kočkopes 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v listu myList</a:t>
            </a:r>
            <a:r>
              <a:rPr lang="cs-CZ" sz="1200" b="1" dirty="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 </a:t>
            </a:r>
            <a:r>
              <a:rPr lang="cs-CZ" sz="1200">
                <a:solidFill>
                  <a:schemeClr val="bg1"/>
                </a:solidFill>
                <a:latin typeface="Source Sans Pro"/>
                <a:ea typeface="Source Code Pro"/>
                <a:cs typeface="Open Sans"/>
              </a:rPr>
              <a:t>s pomocí jeho tříd přidáním atributu </a:t>
            </a:r>
            <a:r>
              <a:rPr lang="cs-CZ" sz="12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display: none;</a:t>
            </a:r>
            <a:r>
              <a:rPr lang="cs-CZ" sz="12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 do CSS souboru.</a:t>
            </a:r>
            <a:endParaRPr lang="cs-CZ" sz="1200" b="1" dirty="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517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C4582-9AA3-1540-B1E2-E103746A3A21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055F6-5759-DE4B-915B-DFDFB192273A}"/>
              </a:ext>
            </a:extLst>
          </p:cNvPr>
          <p:cNvSpPr txBox="1"/>
          <p:nvPr/>
        </p:nvSpPr>
        <p:spPr>
          <a:xfrm>
            <a:off x="221965" y="2571749"/>
            <a:ext cx="2962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elementům lze nastavit styl pro speciální stav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- třeba po najetí myší :</a:t>
            </a:r>
            <a:r>
              <a:rPr lang="cs-CZ" sz="2000" dirty="0" err="1">
                <a:solidFill>
                  <a:schemeClr val="bg1"/>
                </a:solidFill>
              </a:rPr>
              <a:t>hover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54A4B-EF1F-B447-9D70-D3E31889543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Chrome </a:t>
            </a:r>
            <a:r>
              <a:rPr lang="cs-CZ" b="1" dirty="0" err="1">
                <a:solidFill>
                  <a:schemeClr val="bg1"/>
                </a:solidFill>
              </a:rPr>
              <a:t>dev</a:t>
            </a:r>
            <a:r>
              <a:rPr lang="cs-CZ" b="1" dirty="0">
                <a:solidFill>
                  <a:schemeClr val="bg1"/>
                </a:solidFill>
              </a:rPr>
              <a:t> </a:t>
            </a:r>
            <a:r>
              <a:rPr lang="cs-CZ" b="1" dirty="0" err="1">
                <a:solidFill>
                  <a:schemeClr val="bg1"/>
                </a:solidFill>
              </a:rPr>
              <a:t>tool</a:t>
            </a:r>
            <a:r>
              <a:rPr lang="cs-CZ" b="1" dirty="0">
                <a:solidFill>
                  <a:schemeClr val="bg1"/>
                </a:solidFill>
              </a:rPr>
              <a:t>:</a:t>
            </a:r>
          </a:p>
          <a:p>
            <a:r>
              <a:rPr lang="cs-CZ" dirty="0" err="1">
                <a:solidFill>
                  <a:schemeClr val="bg1"/>
                </a:solidFill>
              </a:rPr>
              <a:t>Inspect</a:t>
            </a:r>
            <a:r>
              <a:rPr lang="cs-CZ" dirty="0">
                <a:solidFill>
                  <a:schemeClr val="bg1"/>
                </a:solidFill>
              </a:rPr>
              <a:t> -&gt; pravý klik na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-&gt; </a:t>
            </a:r>
            <a:r>
              <a:rPr lang="cs-CZ" dirty="0" err="1">
                <a:solidFill>
                  <a:schemeClr val="bg1"/>
                </a:solidFill>
              </a:rPr>
              <a:t>Force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state</a:t>
            </a:r>
            <a:r>
              <a:rPr lang="cs-CZ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D230-7DA8-A146-8262-8643AB64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42FAE-ADFE-064F-8826-EFA12574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1940" y="1702219"/>
            <a:ext cx="5490670" cy="1050384"/>
          </a:xfrm>
        </p:spPr>
        <p:txBody>
          <a:bodyPr/>
          <a:lstStyle/>
          <a:p>
            <a:r>
              <a:rPr lang="cs-CZ" dirty="0"/>
              <a:t>Více 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>
                <a:latin typeface="Vodafone Rg"/>
              </a:rPr>
              <a:t>6</a:t>
            </a:r>
            <a:endParaRPr lang="en-GB" sz="23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2272657" y="2752603"/>
            <a:ext cx="670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dirty="0">
                <a:solidFill>
                  <a:srgbClr val="FF0000"/>
                </a:solidFill>
              </a:rPr>
              <a:t>https://www.w3schools.com/css/default.asp</a:t>
            </a:r>
          </a:p>
        </p:txBody>
      </p:sp>
    </p:spTree>
    <p:extLst>
      <p:ext uri="{BB962C8B-B14F-4D97-AF65-F5344CB8AC3E}">
        <p14:creationId xmlns:p14="http://schemas.microsoft.com/office/powerpoint/2010/main" val="39277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69495" y="254841"/>
            <a:ext cx="3065489" cy="3702571"/>
          </a:xfrm>
        </p:spPr>
        <p:txBody>
          <a:bodyPr/>
          <a:lstStyle/>
          <a:p>
            <a:r>
              <a:rPr lang="en-GB" sz="23100">
                <a:latin typeface="Vodafone Rg"/>
              </a:rPr>
              <a:t>7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 err="1">
                <a:latin typeface="Arial"/>
                <a:ea typeface="Arial"/>
                <a:cs typeface="Arial"/>
                <a:sym typeface="Arial"/>
              </a:rPr>
              <a:t>Flexbox</a:t>
            </a:r>
            <a:endParaRPr lang="cs-CZ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10B19C-5486-43C6-8C94-8382AC80E6AD}"/>
              </a:ext>
            </a:extLst>
          </p:cNvPr>
          <p:cNvSpPr/>
          <p:nvPr/>
        </p:nvSpPr>
        <p:spPr>
          <a:xfrm>
            <a:off x="342900" y="4088130"/>
            <a:ext cx="7780020" cy="54102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  <a:hlinkClick r:id="rId2"/>
              </a:rPr>
              <a:t>https://www.vzhurudolu.cz/prirucka/css-flexbox</a:t>
            </a:r>
            <a:endParaRPr lang="en-US" sz="2400" dirty="0">
              <a:solidFill>
                <a:srgbClr val="FF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1103" y="0"/>
            <a:ext cx="5490670" cy="1050384"/>
          </a:xfrm>
        </p:spPr>
        <p:txBody>
          <a:bodyPr/>
          <a:lstStyle/>
          <a:p>
            <a:r>
              <a:rPr lang="cs-CZ" dirty="0"/>
              <a:t>Další zdroje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>
                <a:latin typeface="Vodafone Rg"/>
              </a:rPr>
              <a:t>8</a:t>
            </a:r>
            <a:endParaRPr lang="en-GB" sz="23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3281103" y="788774"/>
            <a:ext cx="5410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FF0000"/>
                </a:solidFill>
                <a:hlinkClick r:id="rId3"/>
              </a:rPr>
              <a:t>https://www.photopea.com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4"/>
              </a:rPr>
              <a:t>https://pixabay.com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5"/>
              </a:rPr>
              <a:t>https://www.colorzilla.com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6"/>
              </a:rPr>
              <a:t>https://www.canva.com/colors/color-palette-generator/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7"/>
              </a:rPr>
              <a:t>https://colorpalettes.net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8"/>
              </a:rPr>
              <a:t>https://color.adobe.com/create/color-wheel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9"/>
              </a:rPr>
              <a:t>https://www.jpegmini.com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10"/>
              </a:rPr>
              <a:t>https://www.flaticon.com</a:t>
            </a:r>
            <a:endParaRPr lang="cs-CZ" sz="2000" dirty="0">
              <a:solidFill>
                <a:srgbClr val="FF0000"/>
              </a:solidFill>
            </a:endParaRPr>
          </a:p>
          <a:p>
            <a:endParaRPr lang="cs-CZ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437" y="140753"/>
            <a:ext cx="4443065" cy="806452"/>
          </a:xfrm>
        </p:spPr>
        <p:txBody>
          <a:bodyPr/>
          <a:lstStyle/>
          <a:p>
            <a:r>
              <a:rPr lang="en-GB" dirty="0" err="1">
                <a:latin typeface="Vodafone Rg"/>
              </a:rPr>
              <a:t>Možnosti</a:t>
            </a:r>
            <a:r>
              <a:rPr lang="en-GB" dirty="0">
                <a:latin typeface="Vodafone Rg"/>
              </a:rPr>
              <a:t> </a:t>
            </a:r>
            <a:r>
              <a:rPr lang="en-GB" dirty="0" err="1">
                <a:latin typeface="Vodafone Rg"/>
              </a:rPr>
              <a:t>propojení</a:t>
            </a:r>
            <a:br>
              <a:rPr lang="en-GB" dirty="0">
                <a:latin typeface="Vodafone Rg"/>
              </a:rPr>
            </a:br>
            <a:r>
              <a:rPr lang="en-GB" dirty="0">
                <a:latin typeface="Vodafone Rg"/>
              </a:rPr>
              <a:t>CSS a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37A0-FB83-C745-B7F1-B85B32ECB70C}"/>
              </a:ext>
            </a:extLst>
          </p:cNvPr>
          <p:cNvSpPr txBox="1"/>
          <p:nvPr/>
        </p:nvSpPr>
        <p:spPr>
          <a:xfrm>
            <a:off x="2932286" y="996045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inline</a:t>
            </a:r>
            <a:r>
              <a:rPr lang="cs-CZ" dirty="0">
                <a:latin typeface="Vodafone Rg" pitchFamily="34" charset="0"/>
              </a:rPr>
              <a:t> styling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604FE-320E-7346-A30F-3AC1BF747F3E}"/>
              </a:ext>
            </a:extLst>
          </p:cNvPr>
          <p:cNvSpPr txBox="1"/>
          <p:nvPr/>
        </p:nvSpPr>
        <p:spPr>
          <a:xfrm>
            <a:off x="3029859" y="2356840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&lt;style&gt;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69CE5E-62F5-6543-9AD4-8E893693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68" y="2359789"/>
            <a:ext cx="3661970" cy="1292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85A4A-D90D-D644-ADB9-70973FCA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22" y="1346405"/>
            <a:ext cx="3689716" cy="62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7CA4D5-F9ED-C54C-ABB9-087E4263BBB0}"/>
              </a:ext>
            </a:extLst>
          </p:cNvPr>
          <p:cNvSpPr txBox="1"/>
          <p:nvPr/>
        </p:nvSpPr>
        <p:spPr>
          <a:xfrm>
            <a:off x="2886112" y="3988801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linking</a:t>
            </a:r>
            <a:r>
              <a:rPr lang="cs-CZ" dirty="0">
                <a:latin typeface="Vodafone Rg" pitchFamily="34" charset="0"/>
              </a:rPr>
              <a:t> </a:t>
            </a:r>
            <a:r>
              <a:rPr lang="cs-CZ" dirty="0" err="1">
                <a:latin typeface="Vodafone Rg" pitchFamily="34" charset="0"/>
              </a:rPr>
              <a:t>the</a:t>
            </a:r>
            <a:r>
              <a:rPr lang="cs-CZ" dirty="0">
                <a:latin typeface="Vodafone Rg" pitchFamily="34" charset="0"/>
              </a:rPr>
              <a:t> CSS </a:t>
            </a:r>
            <a:r>
              <a:rPr lang="cs-CZ" dirty="0" err="1">
                <a:latin typeface="Vodafone Rg" pitchFamily="34" charset="0"/>
              </a:rPr>
              <a:t>file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D0E13-428A-7F48-96D6-A272214B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768" y="3991452"/>
            <a:ext cx="3697319" cy="6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8728" y="438621"/>
            <a:ext cx="5829997" cy="1050384"/>
          </a:xfrm>
        </p:spPr>
        <p:txBody>
          <a:bodyPr/>
          <a:lstStyle/>
          <a:p>
            <a:r>
              <a:rPr lang="en-GB" dirty="0" err="1">
                <a:latin typeface="Vodafone Rg"/>
              </a:rPr>
              <a:t>Nejlepší</a:t>
            </a:r>
            <a:r>
              <a:rPr lang="en-GB" dirty="0">
                <a:latin typeface="Vodafone Rg"/>
              </a:rPr>
              <a:t> </a:t>
            </a:r>
            <a:r>
              <a:rPr lang="en-GB" dirty="0" err="1">
                <a:latin typeface="Vodafone Rg"/>
              </a:rPr>
              <a:t>propojení</a:t>
            </a:r>
            <a:r>
              <a:rPr lang="en-GB" dirty="0">
                <a:latin typeface="Vodafone Rg"/>
              </a:rPr>
              <a:t> CSS a HTML</a:t>
            </a:r>
            <a:endParaRPr lang="en-US" dirty="0">
              <a:latin typeface="Vodafone Rg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143932"/>
            <a:ext cx="3687801" cy="3877473"/>
          </a:xfrm>
        </p:spPr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579747" y="1239400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987435" y="3076850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17750"/>
              </p:ext>
            </p:extLst>
          </p:nvPr>
        </p:nvGraphicFramePr>
        <p:xfrm>
          <a:off x="3580969" y="1736353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0969" y="1736353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8728" y="438621"/>
            <a:ext cx="5829997" cy="1050384"/>
          </a:xfrm>
        </p:spPr>
        <p:txBody>
          <a:bodyPr/>
          <a:lstStyle/>
          <a:p>
            <a:r>
              <a:rPr lang="en-GB">
                <a:latin typeface="Vodafone Rg"/>
              </a:rPr>
              <a:t>Opravte </a:t>
            </a:r>
            <a:r>
              <a:rPr lang="en-GB" err="1">
                <a:latin typeface="Vodafone Rg"/>
              </a:rPr>
              <a:t>propojení</a:t>
            </a:r>
            <a:r>
              <a:rPr lang="en-GB" dirty="0">
                <a:latin typeface="Vodafone Rg"/>
              </a:rPr>
              <a:t> CSS a HTML</a:t>
            </a:r>
            <a:endParaRPr lang="en-US" dirty="0">
              <a:latin typeface="Vodafone Rg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143932"/>
            <a:ext cx="3687801" cy="3877473"/>
          </a:xfrm>
        </p:spPr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579747" y="1239400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520478" y="3076850"/>
            <a:ext cx="3750397" cy="143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Jděte do pískoviště sandbox/css-01 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</a:rPr>
              <a:t>Opravte propojení CSS a html tak aby stránka zčervenala.</a:t>
            </a:r>
            <a:endParaRPr lang="cs-CZ" sz="1200" dirty="0">
              <a:solidFill>
                <a:srgbClr val="333333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endParaRPr lang="cs-CZ" sz="1200" dirty="0">
              <a:solidFill>
                <a:srgbClr val="333333"/>
              </a:solidFill>
              <a:latin typeface="Open Sans Light"/>
              <a:ea typeface="Open Sans Light"/>
              <a:cs typeface="Open Sans Light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0969" y="1736353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3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0969" y="1736353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2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9747-7171-324E-AEB5-A67648CA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3517667" cy="829733"/>
          </a:xfrm>
        </p:spPr>
        <p:txBody>
          <a:bodyPr/>
          <a:lstStyle/>
          <a:p>
            <a:r>
              <a:rPr lang="cs-CZ"/>
              <a:t>Vyjádření barvy</a:t>
            </a:r>
            <a:endParaRPr lang="cs-CZ" dirty="0"/>
          </a:p>
        </p:txBody>
      </p:sp>
      <p:graphicFrame>
        <p:nvGraphicFramePr>
          <p:cNvPr id="8" name="Content Placeholder 13">
            <a:extLst>
              <a:ext uri="{FF2B5EF4-FFF2-40B4-BE49-F238E27FC236}">
                <a16:creationId xmlns:a16="http://schemas.microsoft.com/office/drawing/2014/main" id="{A0AA8647-C20B-F641-875C-61CE143FD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82436"/>
              </p:ext>
            </p:extLst>
          </p:nvPr>
        </p:nvGraphicFramePr>
        <p:xfrm>
          <a:off x="253705" y="3204519"/>
          <a:ext cx="4667761" cy="11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rrggbb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dirty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23 October 2021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+mn-lt"/>
                <a:cs typeface="+mn-lt"/>
                <a:sym typeface="Source Code Pro"/>
              </a:rPr>
              <a:t>/css-02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Open Sans"/>
              </a:rPr>
              <a:t>Najděte CSS soubor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Open Sans"/>
              </a:rPr>
              <a:t>Změnte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Open Sans"/>
              </a:rPr>
              <a:t> červenou barvu na černou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370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9BD8-9F32-419E-A259-C6DADDF3D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Vodafone Rg"/>
              </a:rPr>
              <a:t>Elementy</a:t>
            </a:r>
            <a:r>
              <a:rPr lang="en-US" dirty="0">
                <a:latin typeface="Vodafone Rg"/>
              </a:rPr>
              <a:t> a </a:t>
            </a:r>
            <a:r>
              <a:rPr lang="en-US" dirty="0" err="1">
                <a:latin typeface="Vodafone Rg"/>
              </a:rPr>
              <a:t>jejich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vlastnosti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027EF-A468-4F34-BF83-7FE2C9B90D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E825-AB28-4005-8106-4795503D70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40A51-5202-496B-9F68-841EDBC5D003}" type="datetime3">
              <a:rPr lang="en-US" smtClean="0"/>
              <a:t>23 October 2021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A66CD-8FD0-4FFC-93E9-44A91A54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2296866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885</Words>
  <Application>Microsoft Office PowerPoint</Application>
  <PresentationFormat>On-screen Show (16:9)</PresentationFormat>
  <Paragraphs>289</Paragraphs>
  <Slides>26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Vodafone</vt:lpstr>
      <vt:lpstr>Cascade Style Sheet = CSS </vt:lpstr>
      <vt:lpstr>Co je to CSS?  CSS říká jaké se budou zobrazovat: </vt:lpstr>
      <vt:lpstr>Možnosti propojení CSS a HTML</vt:lpstr>
      <vt:lpstr>Nejlepší propojení CSS a HTML</vt:lpstr>
      <vt:lpstr>Opravte propojení CSS a HTML</vt:lpstr>
      <vt:lpstr>Barvíme</vt:lpstr>
      <vt:lpstr>Vyjádření barvy</vt:lpstr>
      <vt:lpstr>Barvíme</vt:lpstr>
      <vt:lpstr>Elementy a jejich vlastnosti</vt:lpstr>
      <vt:lpstr>BOX Model – Chrome dev. tools</vt:lpstr>
      <vt:lpstr>Jednotky velikosti</vt:lpstr>
      <vt:lpstr>Oddělovač obsahu - div</vt:lpstr>
      <vt:lpstr>Elementy a jejich velikosti</vt:lpstr>
      <vt:lpstr>Anatomie CSS pravidla</vt:lpstr>
      <vt:lpstr>PowerPoint Presentation</vt:lpstr>
      <vt:lpstr>Ukázka CSS pravidla</vt:lpstr>
      <vt:lpstr>Výběr dle typu elementu</vt:lpstr>
      <vt:lpstr>Anatomie CSS pravidla</vt:lpstr>
      <vt:lpstr>Mícháme selektory</vt:lpstr>
      <vt:lpstr>PowerPoint Presentation</vt:lpstr>
      <vt:lpstr>Jak selektory míchat?</vt:lpstr>
      <vt:lpstr>Mícháme selektory</vt:lpstr>
      <vt:lpstr>PowerPoint Presentation</vt:lpstr>
      <vt:lpstr>Více na </vt:lpstr>
      <vt:lpstr>Flexbox</vt:lpstr>
      <vt:lpstr>Další zdroje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Cascade Style Sheet   CSS       </dc:title>
  <dc:creator/>
  <cp:lastModifiedBy/>
  <cp:revision>520</cp:revision>
  <cp:lastPrinted>2011-08-30T12:20:26Z</cp:lastPrinted>
  <dcterms:created xsi:type="dcterms:W3CDTF">2020-07-02T11:42:42Z</dcterms:created>
  <dcterms:modified xsi:type="dcterms:W3CDTF">2021-10-23T09:52:31Z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